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75" r:id="rId5"/>
    <p:sldId id="288" r:id="rId6"/>
    <p:sldId id="289" r:id="rId7"/>
    <p:sldId id="290" r:id="rId8"/>
    <p:sldId id="285" r:id="rId9"/>
    <p:sldId id="291" r:id="rId10"/>
    <p:sldId id="293" r:id="rId11"/>
    <p:sldId id="294" r:id="rId12"/>
    <p:sldId id="286" r:id="rId13"/>
    <p:sldId id="292" r:id="rId14"/>
    <p:sldId id="295" r:id="rId15"/>
    <p:sldId id="296" r:id="rId16"/>
    <p:sldId id="297" r:id="rId17"/>
    <p:sldId id="298" r:id="rId18"/>
    <p:sldId id="299" r:id="rId19"/>
    <p:sldId id="287" r:id="rId20"/>
    <p:sldId id="257" r:id="rId21"/>
    <p:sldId id="26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A380"/>
    <a:srgbClr val="959DBF"/>
    <a:srgbClr val="2D5AC2"/>
    <a:srgbClr val="2E76BC"/>
    <a:srgbClr val="A6A6A6"/>
    <a:srgbClr val="C55A11"/>
    <a:srgbClr val="FFC000"/>
    <a:srgbClr val="2B75CF"/>
    <a:srgbClr val="004098"/>
    <a:srgbClr val="BD9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2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  <a:t>2022年1月4日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5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65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4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66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/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18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36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31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5861CDE-5CCC-4EC9-AAE6-4DDC185E1B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91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1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  <p:sldLayoutId id="2147483667" r:id="rId4"/>
    <p:sldLayoutId id="2147483670" r:id="rId5"/>
    <p:sldLayoutId id="2147483672" r:id="rId6"/>
    <p:sldLayoutId id="2147483668" r:id="rId7"/>
    <p:sldLayoutId id="2147483673" r:id="rId8"/>
    <p:sldLayoutId id="2147483671" r:id="rId9"/>
    <p:sldLayoutId id="2147483669" r:id="rId10"/>
    <p:sldLayoutId id="2147483661" r:id="rId11"/>
    <p:sldLayoutId id="2147483664" r:id="rId12"/>
    <p:sldLayoutId id="2147483674" r:id="rId13"/>
    <p:sldLayoutId id="2147483663" r:id="rId14"/>
    <p:sldLayoutId id="2147483665" r:id="rId15"/>
    <p:sldLayoutId id="214748366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</a:t>
            </a:r>
          </a:p>
        </p:txBody>
      </p:sp>
      <p:sp>
        <p:nvSpPr>
          <p:cNvPr id="5" name="文本占位符 11"/>
          <p:cNvSpPr txBox="1">
            <a:spLocks/>
          </p:cNvSpPr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基于自监督学习的无人机检测方法</a:t>
            </a:r>
          </a:p>
        </p:txBody>
      </p:sp>
      <p:sp>
        <p:nvSpPr>
          <p:cNvPr id="6" name="文本占位符 11"/>
          <p:cNvSpPr txBox="1">
            <a:spLocks/>
          </p:cNvSpPr>
          <p:nvPr/>
        </p:nvSpPr>
        <p:spPr>
          <a:xfrm>
            <a:off x="2382933" y="3634988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汇报人：高鹏轩</a:t>
            </a: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A1BD9-22A8-9EFB-9D73-94885FB2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E088A0-64D2-E0F8-FAD3-5F2D9F7DF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  <a:r>
              <a:rPr lang="en-US" altLang="zh-CN" dirty="0"/>
              <a:t>-</a:t>
            </a:r>
            <a:r>
              <a:rPr lang="zh-CN" altLang="en-US" dirty="0"/>
              <a:t>基于自监督学习的无人机检测方法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6FD38956-434A-8CE6-E56A-3E367A16B9E5}"/>
              </a:ext>
            </a:extLst>
          </p:cNvPr>
          <p:cNvSpPr txBox="1"/>
          <p:nvPr/>
        </p:nvSpPr>
        <p:spPr>
          <a:xfrm>
            <a:off x="1440000" y="1440000"/>
            <a:ext cx="9770200" cy="442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CSI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信号特征提取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采用信号处理技术提取关键信号特征。这些特征将包括频域特征、时域特征、空间特征作为后续的自监督学习提供的信息输入。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自监督学习模型设计与训练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采用自监督学习方法，设计适合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的预训练任务，使其能够从未标注的数据中学习到有用的特征。通过自监督学习减少对标注数据的依赖，减少人工标注成本，且提高模型的泛化能力。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模型微调与多场景验证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使用不同环境下的数据对模型进行微调，以提高其适应性和泛化能力。接着，在各种测试场景中进行实地验证，确保模型能够准确、高效地检测无人机。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334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548BA-E42C-3782-2CCC-F4849CA48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BF2574-CE4C-5C51-D4EF-35897891E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  <a:r>
              <a:rPr lang="en-US" altLang="zh-CN" dirty="0"/>
              <a:t>-</a:t>
            </a:r>
            <a:r>
              <a:rPr lang="zh-CN" altLang="en-US" dirty="0"/>
              <a:t>可行性分析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A8485B52-EEF8-AF93-4328-D45A1E2D8C3F}"/>
              </a:ext>
            </a:extLst>
          </p:cNvPr>
          <p:cNvSpPr txBox="1"/>
          <p:nvPr/>
        </p:nvSpPr>
        <p:spPr>
          <a:xfrm>
            <a:off x="1440000" y="1440000"/>
            <a:ext cx="9770200" cy="461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数据采集的可行性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使用现有的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Wi-Fi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设备（如软件定义无线电）可以较为容易地采集到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信号数据。实验室已经有多次搭建实验环境的经验，能够设计并搭建多个场景和任务的试验场。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利用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CSI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进行无人机探测的可行性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信道状态信息能够反映信号在传输过程中的衰减、干扰、反射、散射等物理现象。近年来，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已经广泛应用于多种无线感知任务，并取得了显著的成果。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自监督学习的可行性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自监督学习作为一种不依赖人工标注数据的训练方法，已经在多个领域（如自然语言处理、计算机视觉等）取得了显著成功。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数据和文本，图像，视频流具有一定的相似性，可以参考其他领域的文献设计模型。</a:t>
            </a:r>
          </a:p>
        </p:txBody>
      </p:sp>
    </p:spTree>
    <p:extLst>
      <p:ext uri="{BB962C8B-B14F-4D97-AF65-F5344CB8AC3E}">
        <p14:creationId xmlns:p14="http://schemas.microsoft.com/office/powerpoint/2010/main" val="31132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2488-AC8E-9DFF-62E2-7A704049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>
            <a:extLst>
              <a:ext uri="{FF2B5EF4-FFF2-40B4-BE49-F238E27FC236}">
                <a16:creationId xmlns:a16="http://schemas.microsoft.com/office/drawing/2014/main" id="{2A8265AC-C9BA-3289-F5E1-075C8B701F1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研究方案</a:t>
            </a:r>
          </a:p>
        </p:txBody>
      </p:sp>
    </p:spTree>
    <p:extLst>
      <p:ext uri="{BB962C8B-B14F-4D97-AF65-F5344CB8AC3E}">
        <p14:creationId xmlns:p14="http://schemas.microsoft.com/office/powerpoint/2010/main" val="198058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9C03-7183-E42E-A994-A6E109EC8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F1EB4-0C86-939F-F185-76C4A00F4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13941F92-3961-5682-F4F7-A3D499F9329D}"/>
              </a:ext>
            </a:extLst>
          </p:cNvPr>
          <p:cNvSpPr txBox="1"/>
          <p:nvPr/>
        </p:nvSpPr>
        <p:spPr>
          <a:xfrm>
            <a:off x="1440000" y="1440000"/>
            <a:ext cx="9812200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1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）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CSI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数据采集与信号预处理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使用相关设备（软件定义无线电）收集不同场景和不同状态下的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数据，比如：不同状态大小的无人机，复杂或者简单的场景，用于构建训练和验证的信号数据集。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	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具体数据：信道频率响应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Channel Frequency Response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CFR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）反映了信道对不同频率信号的衰减和相位旋转，用于表示信道对信号的影响。对于每个时间点，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CFR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矩阵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H(f)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的形式：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9DDD6-1808-3F1C-893F-8DA047EAB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89" y="3786571"/>
            <a:ext cx="5586021" cy="17633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264282-9AAA-08D4-A07D-3E1D70C214BE}"/>
                  </a:ext>
                </a:extLst>
              </p:cNvPr>
              <p:cNvSpPr txBox="1"/>
              <p:nvPr/>
            </p:nvSpPr>
            <p:spPr>
              <a:xfrm>
                <a:off x="3363072" y="5676900"/>
                <a:ext cx="5966056" cy="601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发射端天线数，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接收</m:t>
                    </m:r>
                  </m:oMath>
                </a14:m>
                <a:r>
                  <a:rPr lang="zh-CN" altLang="en-US" dirty="0"/>
                  <a:t>端天线数，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Light" panose="020B0300000000000000" pitchFamily="34" charset="-122"/>
                    <a:cs typeface="+mn-ea"/>
                  </a:rPr>
                  <a:t>是子载波数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Light" panose="020B0300000000000000" pitchFamily="34" charset="-122"/>
                    <a:cs typeface="+mn-ea"/>
                  </a:rPr>
                  <a:t>最终的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264282-9AAA-08D4-A07D-3E1D70C2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072" y="5676900"/>
                <a:ext cx="5966056" cy="601831"/>
              </a:xfrm>
              <a:prstGeom prst="rect">
                <a:avLst/>
              </a:prstGeom>
              <a:blipFill>
                <a:blip r:embed="rId3"/>
                <a:stretch>
                  <a:fillRect l="-1431" t="-13131" r="-1534" b="-19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57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308EE-9261-669A-DE86-389A0126D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65C727-C7F0-1145-8777-24DDA813A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E9B52DF6-7146-03AD-2AB7-F8E86B46DC1F}"/>
              </a:ext>
            </a:extLst>
          </p:cNvPr>
          <p:cNvSpPr txBox="1"/>
          <p:nvPr/>
        </p:nvSpPr>
        <p:spPr>
          <a:xfrm>
            <a:off x="1440000" y="1440000"/>
            <a:ext cx="9812200" cy="14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）自监督学习任务设计与特征学习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设计适合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信号的预训练任务，比如参考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MAE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遮掩部分信号，让模型在无监督的情况下学习信号中的规律和模式。也可以参考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GPT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，进行上下文的预测来学习时序特征。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768EFA-3BD2-4C6F-B0E0-F487F8B5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867955"/>
            <a:ext cx="6086474" cy="34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5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8455E-2152-DEA0-D0A6-ABAC3949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A429F8-0F9A-6ED9-6F33-7A280EE842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19A648C4-5907-84F8-ACC4-5829AD0C72C4}"/>
              </a:ext>
            </a:extLst>
          </p:cNvPr>
          <p:cNvSpPr txBox="1"/>
          <p:nvPr/>
        </p:nvSpPr>
        <p:spPr>
          <a:xfrm>
            <a:off x="1440000" y="1440000"/>
            <a:ext cx="9812200" cy="14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3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）深度学习模型设计与训练目标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设计卷积神经网络或递归神经网络模型，如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U-Net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VAE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Transformer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等模型，用于处理时间序列数据或空间信号特征，并对其进行训练与优化。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46C17B-2064-91BF-A0B7-76FF8BDD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3208099"/>
            <a:ext cx="4424500" cy="26030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C4E639-DDDE-CF06-E2B5-B8C3F172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3286292"/>
            <a:ext cx="5549900" cy="29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4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F020-D1C8-2ACA-A113-F004CD8B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53E22C-E0A5-6962-0998-D66066158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6DBAC1B-583C-7EA2-9EBA-E6E1AA06C937}"/>
              </a:ext>
            </a:extLst>
          </p:cNvPr>
          <p:cNvSpPr txBox="1"/>
          <p:nvPr/>
        </p:nvSpPr>
        <p:spPr>
          <a:xfrm>
            <a:off x="1440000" y="1440000"/>
            <a:ext cx="9812200" cy="14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）模型微调与多场景验证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在获得预训练模型后，进行模型微调和多场景验证。使用不同环境下的数据（如不同气候、地理环境等）对模型进行微调，以提高其适应性和泛化能力。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6AA848-22E2-7DC3-40AF-E9207C8D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92" y="3142838"/>
            <a:ext cx="4712616" cy="332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67CB-3CC4-7DF3-2557-1EA008CB7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CAE8E-3A7C-5245-B652-5F3114353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zh-CN" dirty="0"/>
              <a:t>预期成果</a:t>
            </a:r>
            <a:endParaRPr lang="zh-CN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4CA463EA-57EE-3C8C-D986-C6F313C94662}"/>
              </a:ext>
            </a:extLst>
          </p:cNvPr>
          <p:cNvSpPr txBox="1"/>
          <p:nvPr/>
        </p:nvSpPr>
        <p:spPr>
          <a:xfrm>
            <a:off x="1440000" y="1440000"/>
            <a:ext cx="9812200" cy="391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预期成果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不同场景下的数据集：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在实验过程会采集到多个场景和多个任务目标下的不同的数据集，可以用于多个任务；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针对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设计的预训练任务：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可以用来训练自监督模型，可以用于多种设计的模型；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跨场景适应性强的模型：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适应不同环境和场景的无人机探测系统，通过预训练和微调，模型可以在多个不同场景中进行迁移，减少对特定场景标注数据的依赖，提升模型的泛化能力。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	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067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DC0DC-4548-CA9A-CE8A-5F7AE0690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9847DE-2DFF-7793-A128-A033DB0CD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en-US" dirty="0"/>
              <a:t>创新点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2F1A2AFE-EA7A-FA2C-26B3-43EF072BED1B}"/>
              </a:ext>
            </a:extLst>
          </p:cNvPr>
          <p:cNvSpPr txBox="1"/>
          <p:nvPr/>
        </p:nvSpPr>
        <p:spPr>
          <a:xfrm>
            <a:off x="1440000" y="1440000"/>
            <a:ext cx="9812200" cy="267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rPr>
              <a:t>创新点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通过设计有效的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自监督任务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，引导模型自动学习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的时空特征。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提高无人机探测任务中的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精度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，还能通过增强模型对信号细节的捕捉能力。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减少对传统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标注数据的依赖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，为无人机探测领域提供一种创新的数据利用方式。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模型可以学习到通用的、对任务无关的高层特征，从而提高模型的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泛化能力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具备跨场景适应性和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跨任务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应用能力。</a:t>
            </a:r>
          </a:p>
        </p:txBody>
      </p:sp>
    </p:spTree>
    <p:extLst>
      <p:ext uri="{BB962C8B-B14F-4D97-AF65-F5344CB8AC3E}">
        <p14:creationId xmlns:p14="http://schemas.microsoft.com/office/powerpoint/2010/main" val="18493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A8BD7-CBEB-2C5C-20C3-9EA1531E8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>
            <a:extLst>
              <a:ext uri="{FF2B5EF4-FFF2-40B4-BE49-F238E27FC236}">
                <a16:creationId xmlns:a16="http://schemas.microsoft.com/office/drawing/2014/main" id="{6C920C21-7197-97D8-39F0-650B43177D92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计划进度</a:t>
            </a:r>
          </a:p>
        </p:txBody>
      </p:sp>
    </p:spTree>
    <p:extLst>
      <p:ext uri="{BB962C8B-B14F-4D97-AF65-F5344CB8AC3E}">
        <p14:creationId xmlns:p14="http://schemas.microsoft.com/office/powerpoint/2010/main" val="161875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研究背景</a:t>
            </a: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研究方案</a:t>
            </a: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计划进度</a:t>
            </a:r>
          </a:p>
        </p:txBody>
      </p:sp>
    </p:spTree>
    <p:extLst>
      <p:ext uri="{BB962C8B-B14F-4D97-AF65-F5344CB8AC3E}">
        <p14:creationId xmlns:p14="http://schemas.microsoft.com/office/powerpoint/2010/main" val="1527560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dirty="0"/>
              <a:t>计划进度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75F27E7-F65C-45FF-817F-01B93083CBD8}"/>
              </a:ext>
            </a:extLst>
          </p:cNvPr>
          <p:cNvGrpSpPr/>
          <p:nvPr/>
        </p:nvGrpSpPr>
        <p:grpSpPr>
          <a:xfrm>
            <a:off x="664939" y="3275521"/>
            <a:ext cx="10927665" cy="1011595"/>
            <a:chOff x="664939" y="4123509"/>
            <a:chExt cx="10927665" cy="1388151"/>
          </a:xfrm>
        </p:grpSpPr>
        <p:sp>
          <p:nvSpPr>
            <p:cNvPr id="9" name="任意多边形: 形状 3">
              <a:extLst>
                <a:ext uri="{FF2B5EF4-FFF2-40B4-BE49-F238E27FC236}">
                  <a16:creationId xmlns:a16="http://schemas.microsoft.com/office/drawing/2014/main" id="{3163C4A1-27FB-429D-988D-FC4E510CBD08}"/>
                </a:ext>
              </a:extLst>
            </p:cNvPr>
            <p:cNvSpPr/>
            <p:nvPr/>
          </p:nvSpPr>
          <p:spPr>
            <a:xfrm>
              <a:off x="664939" y="4123509"/>
              <a:ext cx="3095357" cy="1388151"/>
            </a:xfrm>
            <a:custGeom>
              <a:avLst/>
              <a:gdLst>
                <a:gd name="connsiteX0" fmla="*/ 0 w 3095357"/>
                <a:gd name="connsiteY0" fmla="*/ 0 h 1388151"/>
                <a:gd name="connsiteX1" fmla="*/ 2401282 w 3095357"/>
                <a:gd name="connsiteY1" fmla="*/ 0 h 1388151"/>
                <a:gd name="connsiteX2" fmla="*/ 3095357 w 3095357"/>
                <a:gd name="connsiteY2" fmla="*/ 694076 h 1388151"/>
                <a:gd name="connsiteX3" fmla="*/ 2401282 w 3095357"/>
                <a:gd name="connsiteY3" fmla="*/ 1388151 h 1388151"/>
                <a:gd name="connsiteX4" fmla="*/ 0 w 3095357"/>
                <a:gd name="connsiteY4" fmla="*/ 1388151 h 1388151"/>
                <a:gd name="connsiteX5" fmla="*/ 694076 w 3095357"/>
                <a:gd name="connsiteY5" fmla="*/ 694076 h 1388151"/>
                <a:gd name="connsiteX6" fmla="*/ 0 w 3095357"/>
                <a:gd name="connsiteY6" fmla="*/ 0 h 13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357" h="1388151">
                  <a:moveTo>
                    <a:pt x="0" y="0"/>
                  </a:moveTo>
                  <a:lnTo>
                    <a:pt x="2401282" y="0"/>
                  </a:lnTo>
                  <a:lnTo>
                    <a:pt x="3095357" y="694076"/>
                  </a:lnTo>
                  <a:lnTo>
                    <a:pt x="2401282" y="1388151"/>
                  </a:lnTo>
                  <a:lnTo>
                    <a:pt x="0" y="1388151"/>
                  </a:lnTo>
                  <a:lnTo>
                    <a:pt x="694076" y="694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090" tIns="37338" rIns="731413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28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STEP 1</a:t>
              </a:r>
              <a:endParaRPr lang="zh-CN" altLang="en-US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0" name="任意多边形: 形状 4">
              <a:extLst>
                <a:ext uri="{FF2B5EF4-FFF2-40B4-BE49-F238E27FC236}">
                  <a16:creationId xmlns:a16="http://schemas.microsoft.com/office/drawing/2014/main" id="{6AEDD98A-9BAE-4260-A166-60536C3C5805}"/>
                </a:ext>
              </a:extLst>
            </p:cNvPr>
            <p:cNvSpPr/>
            <p:nvPr/>
          </p:nvSpPr>
          <p:spPr>
            <a:xfrm>
              <a:off x="3470210" y="4123509"/>
              <a:ext cx="2900855" cy="1388151"/>
            </a:xfrm>
            <a:custGeom>
              <a:avLst/>
              <a:gdLst>
                <a:gd name="connsiteX0" fmla="*/ 0 w 2900855"/>
                <a:gd name="connsiteY0" fmla="*/ 0 h 1388151"/>
                <a:gd name="connsiteX1" fmla="*/ 2206780 w 2900855"/>
                <a:gd name="connsiteY1" fmla="*/ 0 h 1388151"/>
                <a:gd name="connsiteX2" fmla="*/ 2900855 w 2900855"/>
                <a:gd name="connsiteY2" fmla="*/ 694076 h 1388151"/>
                <a:gd name="connsiteX3" fmla="*/ 2206780 w 2900855"/>
                <a:gd name="connsiteY3" fmla="*/ 1388151 h 1388151"/>
                <a:gd name="connsiteX4" fmla="*/ 0 w 2900855"/>
                <a:gd name="connsiteY4" fmla="*/ 1388151 h 1388151"/>
                <a:gd name="connsiteX5" fmla="*/ 694076 w 2900855"/>
                <a:gd name="connsiteY5" fmla="*/ 694076 h 1388151"/>
                <a:gd name="connsiteX6" fmla="*/ 0 w 2900855"/>
                <a:gd name="connsiteY6" fmla="*/ 0 h 13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0855" h="1388151">
                  <a:moveTo>
                    <a:pt x="0" y="0"/>
                  </a:moveTo>
                  <a:lnTo>
                    <a:pt x="2206780" y="0"/>
                  </a:lnTo>
                  <a:lnTo>
                    <a:pt x="2900855" y="694076"/>
                  </a:lnTo>
                  <a:lnTo>
                    <a:pt x="2206780" y="1388151"/>
                  </a:lnTo>
                  <a:lnTo>
                    <a:pt x="0" y="1388151"/>
                  </a:lnTo>
                  <a:lnTo>
                    <a:pt x="694076" y="694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107093"/>
                <a:satOff val="-4303"/>
                <a:lumOff val="9209"/>
                <a:alphaOff val="0"/>
              </a:schemeClr>
            </a:fillRef>
            <a:effectRef idx="0">
              <a:schemeClr val="accent6">
                <a:shade val="80000"/>
                <a:hueOff val="107093"/>
                <a:satOff val="-4303"/>
                <a:lumOff val="920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090" tIns="37338" rIns="731413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28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STEP 2</a:t>
              </a:r>
            </a:p>
          </p:txBody>
        </p:sp>
        <p:sp>
          <p:nvSpPr>
            <p:cNvPr id="11" name="任意多边形: 形状 6">
              <a:extLst>
                <a:ext uri="{FF2B5EF4-FFF2-40B4-BE49-F238E27FC236}">
                  <a16:creationId xmlns:a16="http://schemas.microsoft.com/office/drawing/2014/main" id="{47839E40-E60C-4788-AE65-FF544887D3A0}"/>
                </a:ext>
              </a:extLst>
            </p:cNvPr>
            <p:cNvSpPr/>
            <p:nvPr/>
          </p:nvSpPr>
          <p:spPr>
            <a:xfrm>
              <a:off x="6080980" y="4123509"/>
              <a:ext cx="2900855" cy="1388151"/>
            </a:xfrm>
            <a:custGeom>
              <a:avLst/>
              <a:gdLst>
                <a:gd name="connsiteX0" fmla="*/ 0 w 2900855"/>
                <a:gd name="connsiteY0" fmla="*/ 0 h 1388151"/>
                <a:gd name="connsiteX1" fmla="*/ 2206780 w 2900855"/>
                <a:gd name="connsiteY1" fmla="*/ 0 h 1388151"/>
                <a:gd name="connsiteX2" fmla="*/ 2900855 w 2900855"/>
                <a:gd name="connsiteY2" fmla="*/ 694076 h 1388151"/>
                <a:gd name="connsiteX3" fmla="*/ 2206780 w 2900855"/>
                <a:gd name="connsiteY3" fmla="*/ 1388151 h 1388151"/>
                <a:gd name="connsiteX4" fmla="*/ 0 w 2900855"/>
                <a:gd name="connsiteY4" fmla="*/ 1388151 h 1388151"/>
                <a:gd name="connsiteX5" fmla="*/ 694076 w 2900855"/>
                <a:gd name="connsiteY5" fmla="*/ 694076 h 1388151"/>
                <a:gd name="connsiteX6" fmla="*/ 0 w 2900855"/>
                <a:gd name="connsiteY6" fmla="*/ 0 h 13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0855" h="1388151">
                  <a:moveTo>
                    <a:pt x="0" y="0"/>
                  </a:moveTo>
                  <a:lnTo>
                    <a:pt x="2206780" y="0"/>
                  </a:lnTo>
                  <a:lnTo>
                    <a:pt x="2900855" y="694076"/>
                  </a:lnTo>
                  <a:lnTo>
                    <a:pt x="2206780" y="1388151"/>
                  </a:lnTo>
                  <a:lnTo>
                    <a:pt x="0" y="1388151"/>
                  </a:lnTo>
                  <a:lnTo>
                    <a:pt x="694076" y="694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214187"/>
                <a:satOff val="-8606"/>
                <a:lumOff val="18419"/>
                <a:alphaOff val="0"/>
              </a:schemeClr>
            </a:fillRef>
            <a:effectRef idx="0">
              <a:schemeClr val="accent6">
                <a:shade val="80000"/>
                <a:hueOff val="214187"/>
                <a:satOff val="-8606"/>
                <a:lumOff val="1841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090" tIns="37338" rIns="731413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28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STEP 3</a:t>
              </a:r>
            </a:p>
          </p:txBody>
        </p:sp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C2F41945-E943-48AB-984C-7023CB9192F2}"/>
                </a:ext>
              </a:extLst>
            </p:cNvPr>
            <p:cNvSpPr/>
            <p:nvPr/>
          </p:nvSpPr>
          <p:spPr>
            <a:xfrm>
              <a:off x="8691749" y="4123509"/>
              <a:ext cx="2900855" cy="1388151"/>
            </a:xfrm>
            <a:custGeom>
              <a:avLst/>
              <a:gdLst>
                <a:gd name="connsiteX0" fmla="*/ 0 w 2900855"/>
                <a:gd name="connsiteY0" fmla="*/ 0 h 1388151"/>
                <a:gd name="connsiteX1" fmla="*/ 2206780 w 2900855"/>
                <a:gd name="connsiteY1" fmla="*/ 0 h 1388151"/>
                <a:gd name="connsiteX2" fmla="*/ 2900855 w 2900855"/>
                <a:gd name="connsiteY2" fmla="*/ 694076 h 1388151"/>
                <a:gd name="connsiteX3" fmla="*/ 2206780 w 2900855"/>
                <a:gd name="connsiteY3" fmla="*/ 1388151 h 1388151"/>
                <a:gd name="connsiteX4" fmla="*/ 0 w 2900855"/>
                <a:gd name="connsiteY4" fmla="*/ 1388151 h 1388151"/>
                <a:gd name="connsiteX5" fmla="*/ 694076 w 2900855"/>
                <a:gd name="connsiteY5" fmla="*/ 694076 h 1388151"/>
                <a:gd name="connsiteX6" fmla="*/ 0 w 2900855"/>
                <a:gd name="connsiteY6" fmla="*/ 0 h 138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0855" h="1388151">
                  <a:moveTo>
                    <a:pt x="0" y="0"/>
                  </a:moveTo>
                  <a:lnTo>
                    <a:pt x="2206780" y="0"/>
                  </a:lnTo>
                  <a:lnTo>
                    <a:pt x="2900855" y="694076"/>
                  </a:lnTo>
                  <a:lnTo>
                    <a:pt x="2206780" y="1388151"/>
                  </a:lnTo>
                  <a:lnTo>
                    <a:pt x="0" y="1388151"/>
                  </a:lnTo>
                  <a:lnTo>
                    <a:pt x="694076" y="694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80000"/>
                <a:hueOff val="321280"/>
                <a:satOff val="-12909"/>
                <a:lumOff val="27628"/>
                <a:alphaOff val="0"/>
              </a:schemeClr>
            </a:fillRef>
            <a:effectRef idx="0">
              <a:schemeClr val="accent6">
                <a:shade val="80000"/>
                <a:hueOff val="321280"/>
                <a:satOff val="-12909"/>
                <a:lumOff val="27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090" tIns="37338" rIns="731413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28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STEP 4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485049" y="1781807"/>
            <a:ext cx="1119104" cy="1119104"/>
            <a:chOff x="1485049" y="1428516"/>
            <a:chExt cx="1119104" cy="111910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2D01D83-6352-44D2-BA68-CF4000F40404}"/>
                </a:ext>
              </a:extLst>
            </p:cNvPr>
            <p:cNvSpPr/>
            <p:nvPr/>
          </p:nvSpPr>
          <p:spPr>
            <a:xfrm>
              <a:off x="1485049" y="1428516"/>
              <a:ext cx="1119104" cy="1119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C6BA8EE-F08C-45DA-87E8-5830350D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556" y="1621026"/>
              <a:ext cx="750089" cy="750089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6778325" y="1781807"/>
            <a:ext cx="1119104" cy="1119104"/>
            <a:chOff x="6778325" y="1428516"/>
            <a:chExt cx="1119104" cy="111910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719BD98-2FB3-4175-A760-23C00AE5DD5B}"/>
                </a:ext>
              </a:extLst>
            </p:cNvPr>
            <p:cNvSpPr/>
            <p:nvPr/>
          </p:nvSpPr>
          <p:spPr>
            <a:xfrm>
              <a:off x="6778325" y="1428516"/>
              <a:ext cx="1119104" cy="1119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4020383-D8A3-4B0B-83AA-901455DA5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4540" y="1624441"/>
              <a:ext cx="746674" cy="746673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4099951" y="1781807"/>
            <a:ext cx="1182576" cy="1119104"/>
            <a:chOff x="4099951" y="1428516"/>
            <a:chExt cx="1182576" cy="111910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8ADCF07-D578-4F32-84CA-A3693FC7AEA3}"/>
                </a:ext>
              </a:extLst>
            </p:cNvPr>
            <p:cNvSpPr/>
            <p:nvPr/>
          </p:nvSpPr>
          <p:spPr>
            <a:xfrm>
              <a:off x="4099951" y="1428516"/>
              <a:ext cx="1119104" cy="1119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DF99631-6022-4661-8843-9A2C9D2A9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423" y="1696252"/>
              <a:ext cx="1119104" cy="59526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9456699" y="1781807"/>
            <a:ext cx="1119104" cy="1119104"/>
            <a:chOff x="9456699" y="1428516"/>
            <a:chExt cx="1119104" cy="111910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486EE1D-659C-4683-AE44-DE5108128544}"/>
                </a:ext>
              </a:extLst>
            </p:cNvPr>
            <p:cNvSpPr/>
            <p:nvPr/>
          </p:nvSpPr>
          <p:spPr>
            <a:xfrm>
              <a:off x="9456699" y="1428516"/>
              <a:ext cx="1119104" cy="1119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02E1075-C354-4C79-89A1-5B16BCE6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2407" y="1553364"/>
              <a:ext cx="794242" cy="794241"/>
            </a:xfrm>
            <a:prstGeom prst="rect">
              <a:avLst/>
            </a:prstGeom>
          </p:spPr>
        </p:pic>
      </p:grpSp>
      <p:sp>
        <p:nvSpPr>
          <p:cNvPr id="22" name="文本框 38">
            <a:extLst>
              <a:ext uri="{FF2B5EF4-FFF2-40B4-BE49-F238E27FC236}">
                <a16:creationId xmlns:a16="http://schemas.microsoft.com/office/drawing/2014/main" id="{B241CE74-ECDB-45DF-9FFF-491B89D79467}"/>
              </a:ext>
            </a:extLst>
          </p:cNvPr>
          <p:cNvSpPr txBox="1"/>
          <p:nvPr/>
        </p:nvSpPr>
        <p:spPr>
          <a:xfrm>
            <a:off x="853585" y="4436252"/>
            <a:ext cx="238203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文献调研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无人机探测方法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CSI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处理技术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</a:rPr>
              <a:t>自监督学习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3" name="文本框 38">
            <a:extLst>
              <a:ext uri="{FF2B5EF4-FFF2-40B4-BE49-F238E27FC236}">
                <a16:creationId xmlns:a16="http://schemas.microsoft.com/office/drawing/2014/main" id="{6A77DD89-6C3A-4B29-B722-6119898C019B}"/>
              </a:ext>
            </a:extLst>
          </p:cNvPr>
          <p:cNvSpPr txBox="1"/>
          <p:nvPr/>
        </p:nvSpPr>
        <p:spPr>
          <a:xfrm>
            <a:off x="3528344" y="4436252"/>
            <a:ext cx="2382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数据采集与预处理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多场景采集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CSI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处理数据</a:t>
            </a:r>
          </a:p>
        </p:txBody>
      </p:sp>
      <p:sp>
        <p:nvSpPr>
          <p:cNvPr id="24" name="文本框 38">
            <a:extLst>
              <a:ext uri="{FF2B5EF4-FFF2-40B4-BE49-F238E27FC236}">
                <a16:creationId xmlns:a16="http://schemas.microsoft.com/office/drawing/2014/main" id="{D701B88D-97EC-4854-8448-EF4ED79745F2}"/>
              </a:ext>
            </a:extLst>
          </p:cNvPr>
          <p:cNvSpPr txBox="1"/>
          <p:nvPr/>
        </p:nvSpPr>
        <p:spPr>
          <a:xfrm>
            <a:off x="6203102" y="4436252"/>
            <a:ext cx="23388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</a:rPr>
              <a:t>模型设计与实验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设计预训练任务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设计并训练模型</a:t>
            </a:r>
          </a:p>
        </p:txBody>
      </p:sp>
      <p:sp>
        <p:nvSpPr>
          <p:cNvPr id="25" name="文本框 38">
            <a:extLst>
              <a:ext uri="{FF2B5EF4-FFF2-40B4-BE49-F238E27FC236}">
                <a16:creationId xmlns:a16="http://schemas.microsoft.com/office/drawing/2014/main" id="{5C92C166-77C6-467C-B643-E8556373BE71}"/>
              </a:ext>
            </a:extLst>
          </p:cNvPr>
          <p:cNvSpPr txBox="1"/>
          <p:nvPr/>
        </p:nvSpPr>
        <p:spPr>
          <a:xfrm>
            <a:off x="8834660" y="4427504"/>
            <a:ext cx="29008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模型微调与测试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微调模型至具体场景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测试模型准确率</a:t>
            </a:r>
          </a:p>
        </p:txBody>
      </p:sp>
    </p:spTree>
    <p:extLst>
      <p:ext uri="{BB962C8B-B14F-4D97-AF65-F5344CB8AC3E}">
        <p14:creationId xmlns:p14="http://schemas.microsoft.com/office/powerpoint/2010/main" val="15918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58970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58003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80FA749-0AE1-C81D-986C-456787A0AE59}"/>
              </a:ext>
            </a:extLst>
          </p:cNvPr>
          <p:cNvSpPr/>
          <p:nvPr/>
        </p:nvSpPr>
        <p:spPr>
          <a:xfrm>
            <a:off x="5816600" y="1892300"/>
            <a:ext cx="6096000" cy="41021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无人机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51B7E3-006A-425D-8EB4-67A0131B9C7F}"/>
              </a:ext>
            </a:extLst>
          </p:cNvPr>
          <p:cNvGrpSpPr/>
          <p:nvPr/>
        </p:nvGrpSpPr>
        <p:grpSpPr>
          <a:xfrm>
            <a:off x="720000" y="1620000"/>
            <a:ext cx="4677464" cy="4577318"/>
            <a:chOff x="1460333" y="1737011"/>
            <a:chExt cx="2681898" cy="4577318"/>
          </a:xfrm>
        </p:grpSpPr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7ECB1597-6FC6-4396-9047-19D7BBB82A32}"/>
                </a:ext>
              </a:extLst>
            </p:cNvPr>
            <p:cNvSpPr txBox="1"/>
            <p:nvPr/>
          </p:nvSpPr>
          <p:spPr>
            <a:xfrm>
              <a:off x="1460334" y="2254884"/>
              <a:ext cx="2681897" cy="4059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</a:rPr>
                <a:t>随着技术的进步，无人驾驶飞行器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</a:rPr>
                <a:t>(UAV)</a:t>
              </a: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</a:rPr>
                <a:t>的应用在民用和军用领域都发挥了至关重要的作用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</a:rPr>
                <a:t>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+mn-lt"/>
                </a:rPr>
                <a:t>随之而来的隐患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  <a:sym typeface="+mn-lt"/>
                </a:rPr>
                <a:t>无人机的使用量激增，也带来了公共安全和隐私保护方面的巨大挑战。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+mn-lt"/>
                </a:rPr>
                <a:t>相应的需求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  <a:sym typeface="+mn-lt"/>
                </a:rPr>
                <a:t>无人机探测技术受到了各个领域的广泛关注。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56F3CC71-79AC-4F68-B4B7-36534933E955}"/>
                </a:ext>
              </a:extLst>
            </p:cNvPr>
            <p:cNvSpPr txBox="1"/>
            <p:nvPr/>
          </p:nvSpPr>
          <p:spPr>
            <a:xfrm>
              <a:off x="1460333" y="1737011"/>
              <a:ext cx="128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+mn-ea"/>
                </a:rPr>
                <a:t>无人机的发展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03BA314-C4E3-E59D-E311-5A6A24E5723F}"/>
              </a:ext>
            </a:extLst>
          </p:cNvPr>
          <p:cNvGrpSpPr/>
          <p:nvPr/>
        </p:nvGrpSpPr>
        <p:grpSpPr>
          <a:xfrm>
            <a:off x="5961210" y="2071904"/>
            <a:ext cx="5793497" cy="3769285"/>
            <a:chOff x="6215210" y="2101449"/>
            <a:chExt cx="5793497" cy="376928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FEA7AB3-15B0-8860-E234-65A063B4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201"/>
            <a:stretch/>
          </p:blipFill>
          <p:spPr>
            <a:xfrm>
              <a:off x="6218190" y="2101449"/>
              <a:ext cx="2829896" cy="199009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AA018FB-7E74-E02B-7052-0AE2D07B1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5831" y="2101449"/>
              <a:ext cx="2832876" cy="199009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E5F2947-F6CE-4210-D1C9-05EF38F7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8811" y="4172797"/>
              <a:ext cx="2829896" cy="169793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825165A-5AC3-4A61-0B7C-E8C6B6F0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968" t="11138" r="13892" b="17000"/>
            <a:stretch/>
          </p:blipFill>
          <p:spPr>
            <a:xfrm>
              <a:off x="6215210" y="4172797"/>
              <a:ext cx="2832876" cy="1697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53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E3C49-3B0E-DC08-5DA3-7C48F72E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943B308-F06D-AE04-7691-8E6E741CF32D}"/>
              </a:ext>
            </a:extLst>
          </p:cNvPr>
          <p:cNvSpPr/>
          <p:nvPr/>
        </p:nvSpPr>
        <p:spPr>
          <a:xfrm>
            <a:off x="6261101" y="1511300"/>
            <a:ext cx="5105400" cy="43434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D5A25A-192A-7F87-1144-A598A55F7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无人机检测方法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86A56B-55C5-0306-37BA-076887897EE4}"/>
              </a:ext>
            </a:extLst>
          </p:cNvPr>
          <p:cNvGrpSpPr/>
          <p:nvPr/>
        </p:nvGrpSpPr>
        <p:grpSpPr>
          <a:xfrm>
            <a:off x="720000" y="1620000"/>
            <a:ext cx="4391860" cy="3970375"/>
            <a:chOff x="1351760" y="1955981"/>
            <a:chExt cx="2681897" cy="3970375"/>
          </a:xfrm>
        </p:grpSpPr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63115B03-06D6-A9F8-6C69-89F8EBBCE7C4}"/>
                </a:ext>
              </a:extLst>
            </p:cNvPr>
            <p:cNvSpPr txBox="1"/>
            <p:nvPr/>
          </p:nvSpPr>
          <p:spPr>
            <a:xfrm>
              <a:off x="1351760" y="2422833"/>
              <a:ext cx="2681897" cy="3503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  <a:sym typeface="+mn-lt"/>
                </a:rPr>
                <a:t>雷达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</a:rPr>
                <a:t>声学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</a:rPr>
                <a:t>视觉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</a:rPr>
                <a:t>软件定义无线电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+mn-lt"/>
                </a:rPr>
                <a:t>深度学习和人工智能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  <a:sym typeface="+mn-lt"/>
                </a:rPr>
                <a:t>YOLO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  <a:sym typeface="+mn-lt"/>
                </a:rPr>
                <a:t>ResNet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Light" panose="020B0300000000000000" pitchFamily="34" charset="-122"/>
                  <a:cs typeface="+mn-ea"/>
                  <a:sym typeface="+mn-lt"/>
                </a:rPr>
                <a:t>LSTM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C5595F1-1625-43C4-5FCD-0D52CAF1A157}"/>
                </a:ext>
              </a:extLst>
            </p:cNvPr>
            <p:cNvSpPr txBox="1"/>
            <p:nvPr/>
          </p:nvSpPr>
          <p:spPr>
            <a:xfrm>
              <a:off x="1351760" y="1955981"/>
              <a:ext cx="1428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+mn-ea"/>
                </a:rPr>
                <a:t>无人机检测方法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5916BA2-656F-192C-9527-F6192498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27" y="1683913"/>
            <a:ext cx="2277850" cy="20440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A8FE29-B97A-4D58-8FA0-BC10158E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18"/>
          <a:stretch/>
        </p:blipFill>
        <p:spPr>
          <a:xfrm>
            <a:off x="8893422" y="1683913"/>
            <a:ext cx="2277850" cy="20409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2A9CFE-3859-DCEA-DC8E-CD5E11BA7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827" y="3867644"/>
            <a:ext cx="2277850" cy="18742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81A670B-CD0D-F8B6-5D5F-AF605EA3E6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62"/>
          <a:stretch/>
        </p:blipFill>
        <p:spPr>
          <a:xfrm>
            <a:off x="8893422" y="3867644"/>
            <a:ext cx="2277851" cy="1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2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965DB-D83F-FED5-D514-2321B0A07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268E3A-904C-92C1-D895-8899FD03D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信道状态信息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4EDC1319-AC5A-5808-0372-C28AF8C0E9E4}"/>
              </a:ext>
            </a:extLst>
          </p:cNvPr>
          <p:cNvSpPr txBox="1"/>
          <p:nvPr/>
        </p:nvSpPr>
        <p:spPr>
          <a:xfrm>
            <a:off x="1440000" y="1440000"/>
            <a:ext cx="9795600" cy="225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rPr>
              <a:t>在上述的无人机探测方法中，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基于软件定义无线电和信道状态信息（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）的方法因其部署简便、精度高而成为备受关注的前景方案。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信道状态信息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CSI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，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Channel State Information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）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信道状态信息是描述无线通信信道特性的关键数据，反映了信号在传输过程中所受的各种影响，如衰减、干扰、多径效应等。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DE2C8C-FF8F-E5E9-A103-7BCE81A2D0A1}"/>
              </a:ext>
            </a:extLst>
          </p:cNvPr>
          <p:cNvSpPr txBox="1"/>
          <p:nvPr/>
        </p:nvSpPr>
        <p:spPr>
          <a:xfrm>
            <a:off x="1440000" y="3960000"/>
            <a:ext cx="46767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基于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CSI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的无线传感任务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室内定位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人类活动识别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呼吸监测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手势识别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7BCBC3-9D05-844F-5CDF-E7C67E1AAA78}"/>
              </a:ext>
            </a:extLst>
          </p:cNvPr>
          <p:cNvSpPr txBox="1"/>
          <p:nvPr/>
        </p:nvSpPr>
        <p:spPr>
          <a:xfrm>
            <a:off x="6480000" y="3960000"/>
            <a:ext cx="2184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优势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部署简便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精度较高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受干扰较小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22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7DAEE-1305-732B-D620-D131EFA9E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81338-19B7-29CC-A9CB-4290D6768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局限性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E1FE6476-08CC-A07D-27B4-559895425F4A}"/>
              </a:ext>
            </a:extLst>
          </p:cNvPr>
          <p:cNvSpPr txBox="1"/>
          <p:nvPr/>
        </p:nvSpPr>
        <p:spPr>
          <a:xfrm>
            <a:off x="1621700" y="1280259"/>
            <a:ext cx="6836500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深度学习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rPr>
              <a:t>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rPr>
              <a:t>CSI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rPr>
              <a:t>的无线传感任务大多数依赖于人工智能和深度学习技术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神经网络能够自动从高维的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CSI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数据中提取复杂的特征。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局限性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依赖于大量标注数据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依赖于特定场景数据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自监督学习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充分利用无标签数据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通过微调和迁移学习适应新的场景任务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1D2D698-6924-EE66-464C-03374AA928CA}"/>
              </a:ext>
            </a:extLst>
          </p:cNvPr>
          <p:cNvCxnSpPr>
            <a:cxnSpLocks/>
          </p:cNvCxnSpPr>
          <p:nvPr/>
        </p:nvCxnSpPr>
        <p:spPr>
          <a:xfrm>
            <a:off x="4098925" y="3518088"/>
            <a:ext cx="16637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9A81A24-95E3-8302-511C-8F824B0B1461}"/>
              </a:ext>
            </a:extLst>
          </p:cNvPr>
          <p:cNvSpPr txBox="1"/>
          <p:nvPr/>
        </p:nvSpPr>
        <p:spPr>
          <a:xfrm>
            <a:off x="5762625" y="3284958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收集标注数据成本高昂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BFD604-9BB1-10CE-7B8D-D3F0365865F4}"/>
              </a:ext>
            </a:extLst>
          </p:cNvPr>
          <p:cNvSpPr txBox="1"/>
          <p:nvPr/>
        </p:nvSpPr>
        <p:spPr>
          <a:xfrm>
            <a:off x="5762625" y="3723877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缺乏足够的泛化能力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C71B49-4838-A17C-36E3-2447D0D3D5EB}"/>
              </a:ext>
            </a:extLst>
          </p:cNvPr>
          <p:cNvCxnSpPr>
            <a:cxnSpLocks/>
          </p:cNvCxnSpPr>
          <p:nvPr/>
        </p:nvCxnSpPr>
        <p:spPr>
          <a:xfrm>
            <a:off x="4098925" y="3908543"/>
            <a:ext cx="16637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51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3DE73-4CF2-E61B-AED3-A608B7171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>
            <a:extLst>
              <a:ext uri="{FF2B5EF4-FFF2-40B4-BE49-F238E27FC236}">
                <a16:creationId xmlns:a16="http://schemas.microsoft.com/office/drawing/2014/main" id="{3E612CEC-E4F4-9E05-734F-BC716519C8DA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381764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C613-7D17-1E69-4D08-DD67B5992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21D4976-C8E4-48B9-9B5F-8DE89EC43DD8}"/>
              </a:ext>
            </a:extLst>
          </p:cNvPr>
          <p:cNvSpPr/>
          <p:nvPr/>
        </p:nvSpPr>
        <p:spPr>
          <a:xfrm>
            <a:off x="7035799" y="1796837"/>
            <a:ext cx="5029200" cy="41734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01D132-2FDA-606B-590E-977A53A3E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  <a:r>
              <a:rPr lang="en-US" altLang="zh-CN" dirty="0"/>
              <a:t>-</a:t>
            </a:r>
            <a:r>
              <a:rPr lang="zh-CN" altLang="en-US" dirty="0"/>
              <a:t>基于自监督学习的无人机检测方法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E7E669F-1E3A-5E73-C510-766C06E548D7}"/>
              </a:ext>
            </a:extLst>
          </p:cNvPr>
          <p:cNvSpPr txBox="1"/>
          <p:nvPr/>
        </p:nvSpPr>
        <p:spPr>
          <a:xfrm>
            <a:off x="720000" y="1440000"/>
            <a:ext cx="6214200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自监督学习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设计一些预训练任务，使得模型能够在没有人工标注数据的情况下进行训练，并从数据中自动学习出有意义的特征。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同时可以通过微调将预训练模型调整至具体的任务场景。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核心优势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不依赖于大规模的人工标注数据集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模型提取通用的、丰富的特征表示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具备较好的适应性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lt"/>
              </a:rPr>
              <a:t>模型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自然语言处理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: BERT,GPT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计算机视觉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  <a:cs typeface="+mn-ea"/>
                <a:sym typeface="+mn-lt"/>
              </a:rPr>
              <a:t>: MAE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BD6F5E-7965-C9D0-BD5C-E0D231133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77" y="2060876"/>
            <a:ext cx="4708245" cy="36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1258</Words>
  <Application>Microsoft Office PowerPoint</Application>
  <PresentationFormat>宽屏</PresentationFormat>
  <Paragraphs>130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思源黑体 CN Light</vt:lpstr>
      <vt:lpstr>微软雅黑</vt:lpstr>
      <vt:lpstr>Arial</vt:lpstr>
      <vt:lpstr>Arial Black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鹏轩 高</cp:lastModifiedBy>
  <cp:revision>132</cp:revision>
  <dcterms:created xsi:type="dcterms:W3CDTF">2021-11-22T04:20:28Z</dcterms:created>
  <dcterms:modified xsi:type="dcterms:W3CDTF">2024-12-24T02:09:51Z</dcterms:modified>
  <cp:contentStatus/>
</cp:coreProperties>
</file>